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72" r:id="rId5"/>
    <p:sldId id="268" r:id="rId6"/>
    <p:sldId id="273" r:id="rId7"/>
    <p:sldId id="262" r:id="rId8"/>
    <p:sldId id="274" r:id="rId9"/>
    <p:sldId id="257" r:id="rId10"/>
    <p:sldId id="259" r:id="rId11"/>
    <p:sldId id="269" r:id="rId12"/>
    <p:sldId id="270" r:id="rId13"/>
    <p:sldId id="271" r:id="rId14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66FF"/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4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1945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1946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585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1946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585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669511-26D8-49D7-85CB-BF1ABC8C3B4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996745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7400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9793"/>
            <a:ext cx="5029200" cy="41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585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39585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A799D2-77DC-40A1-AEA5-6145489560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87025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799D2-77DC-40A1-AEA5-6145489560C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92097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799D2-77DC-40A1-AEA5-6145489560C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9958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799D2-77DC-40A1-AEA5-6145489560C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7980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799D2-77DC-40A1-AEA5-6145489560C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1855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799D2-77DC-40A1-AEA5-6145489560C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4070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799D2-77DC-40A1-AEA5-6145489560C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3567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799D2-77DC-40A1-AEA5-6145489560C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31800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799D2-77DC-40A1-AEA5-6145489560C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4781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799D2-77DC-40A1-AEA5-6145489560C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85840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799D2-77DC-40A1-AEA5-6145489560C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8776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35752-F5CE-4A71-BB5D-C5C8E029BE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5EA42-1770-4333-B152-FB1A4C115E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7429A-AC02-47E3-A0A6-887E75161B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A05C0-BFBF-4A42-8F81-AAAA673DEC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A56F53-28EB-46CF-8954-221487DAE6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F6C20-A3C1-4DFB-8494-D5190B3423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3F1D8-3DAB-44FD-A346-17E38D5286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72040-A472-4B02-9443-63C499C55B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A2E12-6BD4-48C0-AF9C-2ABE2A0AFA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8CB2E6-0E11-4940-AC24-08A43DFF67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B99F3-9137-4439-AF71-329A038B88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F24AD1F-3779-496F-B02C-4CEABE7F56D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3" name="Picture 9" descr="untitled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409950" y="1600200"/>
            <a:ext cx="5048250" cy="50387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8062913" y="382905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i="1"/>
              <a:t>x</a:t>
            </a:r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5791200" y="108585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Cartesian Coordinate Plane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3048000" cy="4495800"/>
          </a:xfrm>
        </p:spPr>
        <p:txBody>
          <a:bodyPr/>
          <a:lstStyle/>
          <a:p>
            <a:r>
              <a:rPr lang="en-US" sz="2600" dirty="0" smtClean="0"/>
              <a:t>A Cartesian Coordinate Plane is a grid that is made up of a horizontal (x) axis) and a vertical (y) axis.  </a:t>
            </a:r>
          </a:p>
          <a:p>
            <a:r>
              <a:rPr lang="en-US" sz="2600" dirty="0" smtClean="0"/>
              <a:t>Can contain both positive and negative integers</a:t>
            </a:r>
            <a:endParaRPr lang="en-CA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33400" y="304800"/>
            <a:ext cx="7620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6600"/>
                </a:solidFill>
                <a:latin typeface="Arial" charset="0"/>
              </a:rPr>
              <a:t>Plot the following points.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85800" y="1981200"/>
            <a:ext cx="167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latin typeface="Arial" charset="0"/>
              </a:rPr>
              <a:t>F</a:t>
            </a:r>
            <a:r>
              <a:rPr lang="en-US" sz="3200" b="1">
                <a:latin typeface="Arial" charset="0"/>
              </a:rPr>
              <a:t>(0, 6) </a:t>
            </a:r>
          </a:p>
        </p:txBody>
      </p:sp>
      <p:grpSp>
        <p:nvGrpSpPr>
          <p:cNvPr id="17413" name="Group 5"/>
          <p:cNvGrpSpPr>
            <a:grpSpLocks/>
          </p:cNvGrpSpPr>
          <p:nvPr/>
        </p:nvGrpSpPr>
        <p:grpSpPr bwMode="auto">
          <a:xfrm>
            <a:off x="4695825" y="1871663"/>
            <a:ext cx="1447800" cy="538162"/>
            <a:chOff x="2346" y="1206"/>
            <a:chExt cx="912" cy="339"/>
          </a:xfrm>
        </p:grpSpPr>
        <p:sp>
          <p:nvSpPr>
            <p:cNvPr id="17414" name="Oval 6"/>
            <p:cNvSpPr>
              <a:spLocks noChangeArrowheads="1"/>
            </p:cNvSpPr>
            <p:nvPr/>
          </p:nvSpPr>
          <p:spPr bwMode="auto">
            <a:xfrm>
              <a:off x="3072" y="1449"/>
              <a:ext cx="96" cy="9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415" name="Text Box 7"/>
            <p:cNvSpPr txBox="1">
              <a:spLocks noChangeArrowheads="1"/>
            </p:cNvSpPr>
            <p:nvPr/>
          </p:nvSpPr>
          <p:spPr bwMode="auto">
            <a:xfrm>
              <a:off x="2346" y="1206"/>
              <a:ext cx="9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/>
                <a:t>F</a:t>
              </a:r>
              <a:r>
                <a:rPr lang="en-US" sz="2400"/>
                <a:t>(0, 6)</a:t>
              </a:r>
            </a:p>
          </p:txBody>
        </p:sp>
      </p:grp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685800" y="1187450"/>
            <a:ext cx="190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latin typeface="Arial" charset="0"/>
              </a:rPr>
              <a:t>E</a:t>
            </a:r>
            <a:r>
              <a:rPr lang="en-US" sz="3200" b="1">
                <a:latin typeface="Arial" charset="0"/>
              </a:rPr>
              <a:t>(5, 0) </a:t>
            </a:r>
          </a:p>
        </p:txBody>
      </p:sp>
      <p:grpSp>
        <p:nvGrpSpPr>
          <p:cNvPr id="17417" name="Group 9"/>
          <p:cNvGrpSpPr>
            <a:grpSpLocks/>
          </p:cNvGrpSpPr>
          <p:nvPr/>
        </p:nvGrpSpPr>
        <p:grpSpPr bwMode="auto">
          <a:xfrm>
            <a:off x="5853113" y="4705350"/>
            <a:ext cx="1524000" cy="457200"/>
            <a:chOff x="4512" y="2976"/>
            <a:chExt cx="960" cy="288"/>
          </a:xfrm>
        </p:grpSpPr>
        <p:sp>
          <p:nvSpPr>
            <p:cNvPr id="17418" name="Oval 10"/>
            <p:cNvSpPr>
              <a:spLocks noChangeArrowheads="1"/>
            </p:cNvSpPr>
            <p:nvPr/>
          </p:nvSpPr>
          <p:spPr bwMode="auto">
            <a:xfrm>
              <a:off x="4512" y="3129"/>
              <a:ext cx="96" cy="9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419" name="Text Box 11"/>
            <p:cNvSpPr txBox="1">
              <a:spLocks noChangeArrowheads="1"/>
            </p:cNvSpPr>
            <p:nvPr/>
          </p:nvSpPr>
          <p:spPr bwMode="auto">
            <a:xfrm>
              <a:off x="4656" y="2976"/>
              <a:ext cx="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/>
                <a:t>H</a:t>
              </a:r>
              <a:r>
                <a:rPr lang="en-US" sz="2400"/>
                <a:t>(0, – 3)</a:t>
              </a:r>
            </a:p>
          </p:txBody>
        </p:sp>
      </p:grp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685800" y="28194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latin typeface="Arial" charset="0"/>
              </a:rPr>
              <a:t>G</a:t>
            </a:r>
            <a:r>
              <a:rPr lang="en-US" sz="3200" b="1">
                <a:latin typeface="Arial" charset="0"/>
              </a:rPr>
              <a:t>(– 7, 0)</a:t>
            </a:r>
            <a:r>
              <a:rPr lang="en-US" sz="3600"/>
              <a:t> </a:t>
            </a:r>
          </a:p>
        </p:txBody>
      </p:sp>
      <p:grpSp>
        <p:nvGrpSpPr>
          <p:cNvPr id="17421" name="Group 13"/>
          <p:cNvGrpSpPr>
            <a:grpSpLocks/>
          </p:cNvGrpSpPr>
          <p:nvPr/>
        </p:nvGrpSpPr>
        <p:grpSpPr bwMode="auto">
          <a:xfrm>
            <a:off x="2943225" y="4038600"/>
            <a:ext cx="1828800" cy="671513"/>
            <a:chOff x="2208" y="2217"/>
            <a:chExt cx="1152" cy="423"/>
          </a:xfrm>
        </p:grpSpPr>
        <p:sp>
          <p:nvSpPr>
            <p:cNvPr id="17422" name="Oval 14"/>
            <p:cNvSpPr>
              <a:spLocks noChangeArrowheads="1"/>
            </p:cNvSpPr>
            <p:nvPr/>
          </p:nvSpPr>
          <p:spPr bwMode="auto">
            <a:xfrm>
              <a:off x="2736" y="2217"/>
              <a:ext cx="96" cy="9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423" name="Text Box 15"/>
            <p:cNvSpPr txBox="1">
              <a:spLocks noChangeArrowheads="1"/>
            </p:cNvSpPr>
            <p:nvPr/>
          </p:nvSpPr>
          <p:spPr bwMode="auto">
            <a:xfrm>
              <a:off x="2208" y="2352"/>
              <a:ext cx="11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/>
                <a:t>G</a:t>
              </a:r>
              <a:r>
                <a:rPr lang="en-US" sz="2400"/>
                <a:t>(– 7, 0)</a:t>
              </a:r>
            </a:p>
          </p:txBody>
        </p:sp>
      </p:grp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685800" y="3733800"/>
            <a:ext cx="220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latin typeface="Arial" charset="0"/>
              </a:rPr>
              <a:t>H</a:t>
            </a:r>
            <a:r>
              <a:rPr lang="en-US" sz="3200" b="1">
                <a:latin typeface="Arial" charset="0"/>
              </a:rPr>
              <a:t>(0, – 3)</a:t>
            </a:r>
          </a:p>
        </p:txBody>
      </p:sp>
      <p:grpSp>
        <p:nvGrpSpPr>
          <p:cNvPr id="17425" name="Group 17"/>
          <p:cNvGrpSpPr>
            <a:grpSpLocks/>
          </p:cNvGrpSpPr>
          <p:nvPr/>
        </p:nvGrpSpPr>
        <p:grpSpPr bwMode="auto">
          <a:xfrm>
            <a:off x="7191375" y="3590925"/>
            <a:ext cx="1295400" cy="609600"/>
            <a:chOff x="4752" y="1536"/>
            <a:chExt cx="816" cy="384"/>
          </a:xfrm>
        </p:grpSpPr>
        <p:sp>
          <p:nvSpPr>
            <p:cNvPr id="17426" name="Oval 18"/>
            <p:cNvSpPr>
              <a:spLocks noChangeArrowheads="1"/>
            </p:cNvSpPr>
            <p:nvPr/>
          </p:nvSpPr>
          <p:spPr bwMode="auto">
            <a:xfrm>
              <a:off x="4848" y="1824"/>
              <a:ext cx="96" cy="9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427" name="Text Box 19"/>
            <p:cNvSpPr txBox="1">
              <a:spLocks noChangeArrowheads="1"/>
            </p:cNvSpPr>
            <p:nvPr/>
          </p:nvSpPr>
          <p:spPr bwMode="auto">
            <a:xfrm>
              <a:off x="4752" y="1536"/>
              <a:ext cx="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/>
                <a:t>E</a:t>
              </a:r>
              <a:r>
                <a:rPr lang="en-US" sz="2400"/>
                <a:t>(5, 0)</a:t>
              </a:r>
            </a:p>
          </p:txBody>
        </p:sp>
      </p:grpSp>
      <p:sp>
        <p:nvSpPr>
          <p:cNvPr id="17428" name="Line 20"/>
          <p:cNvSpPr>
            <a:spLocks noChangeShapeType="1"/>
          </p:cNvSpPr>
          <p:nvPr/>
        </p:nvSpPr>
        <p:spPr bwMode="auto">
          <a:xfrm flipV="1">
            <a:off x="5957888" y="4114800"/>
            <a:ext cx="1371600" cy="4763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 flipH="1" flipV="1">
            <a:off x="5915025" y="2395538"/>
            <a:ext cx="19050" cy="169545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 flipH="1" flipV="1">
            <a:off x="3886200" y="4114800"/>
            <a:ext cx="2076450" cy="9525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 flipH="1">
            <a:off x="5929313" y="4133850"/>
            <a:ext cx="0" cy="8382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495300" y="5486400"/>
            <a:ext cx="81534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  <a:latin typeface="Arial" charset="0"/>
              </a:rPr>
              <a:t>These points all lie on the axes, not in quadrants.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  <p:bldP spid="17420" grpId="0" autoUpdateAnimBg="0"/>
      <p:bldP spid="17424" grpId="0" autoUpdateAnimBg="0"/>
      <p:bldP spid="17428" grpId="0" animBg="1"/>
      <p:bldP spid="17429" grpId="0" animBg="1"/>
      <p:bldP spid="17430" grpId="0" animBg="1"/>
      <p:bldP spid="17431" grpId="0" animBg="1"/>
      <p:bldP spid="174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09600" y="1477963"/>
            <a:ext cx="2895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Arial" charset="0"/>
              </a:rPr>
              <a:t>Cartesian Plane</a:t>
            </a:r>
          </a:p>
        </p:txBody>
      </p:sp>
      <p:grpSp>
        <p:nvGrpSpPr>
          <p:cNvPr id="14341" name="Group 5"/>
          <p:cNvGrpSpPr>
            <a:grpSpLocks/>
          </p:cNvGrpSpPr>
          <p:nvPr/>
        </p:nvGrpSpPr>
        <p:grpSpPr bwMode="auto">
          <a:xfrm>
            <a:off x="3290888" y="2420938"/>
            <a:ext cx="2590800" cy="641350"/>
            <a:chOff x="1152" y="1440"/>
            <a:chExt cx="1632" cy="404"/>
          </a:xfrm>
        </p:grpSpPr>
        <p:sp>
          <p:nvSpPr>
            <p:cNvPr id="14342" name="Line 6"/>
            <p:cNvSpPr>
              <a:spLocks noChangeShapeType="1"/>
            </p:cNvSpPr>
            <p:nvPr/>
          </p:nvSpPr>
          <p:spPr bwMode="auto">
            <a:xfrm>
              <a:off x="2016" y="1680"/>
              <a:ext cx="768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4343" name="Text Box 7"/>
            <p:cNvSpPr txBox="1">
              <a:spLocks noChangeArrowheads="1"/>
            </p:cNvSpPr>
            <p:nvPr/>
          </p:nvSpPr>
          <p:spPr bwMode="auto">
            <a:xfrm>
              <a:off x="1152" y="1440"/>
              <a:ext cx="816" cy="40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i="1"/>
                <a:t>y</a:t>
              </a:r>
              <a:r>
                <a:rPr lang="en-US" sz="3600"/>
                <a:t> axis</a:t>
              </a:r>
            </a:p>
          </p:txBody>
        </p:sp>
      </p:grpSp>
      <p:grpSp>
        <p:nvGrpSpPr>
          <p:cNvPr id="14344" name="Group 8"/>
          <p:cNvGrpSpPr>
            <a:grpSpLocks/>
          </p:cNvGrpSpPr>
          <p:nvPr/>
        </p:nvGrpSpPr>
        <p:grpSpPr bwMode="auto">
          <a:xfrm>
            <a:off x="6738938" y="4100513"/>
            <a:ext cx="1371600" cy="1524000"/>
            <a:chOff x="3552" y="2496"/>
            <a:chExt cx="864" cy="960"/>
          </a:xfrm>
        </p:grpSpPr>
        <p:sp>
          <p:nvSpPr>
            <p:cNvPr id="14345" name="Text Box 9"/>
            <p:cNvSpPr txBox="1">
              <a:spLocks noChangeArrowheads="1"/>
            </p:cNvSpPr>
            <p:nvPr/>
          </p:nvSpPr>
          <p:spPr bwMode="auto">
            <a:xfrm>
              <a:off x="3552" y="3052"/>
              <a:ext cx="864" cy="40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i="1"/>
                <a:t>x</a:t>
              </a:r>
              <a:r>
                <a:rPr lang="en-US" sz="3600"/>
                <a:t> axis</a:t>
              </a:r>
            </a:p>
          </p:txBody>
        </p:sp>
        <p:sp>
          <p:nvSpPr>
            <p:cNvPr id="14346" name="Line 10"/>
            <p:cNvSpPr>
              <a:spLocks noChangeShapeType="1"/>
            </p:cNvSpPr>
            <p:nvPr/>
          </p:nvSpPr>
          <p:spPr bwMode="auto">
            <a:xfrm flipV="1">
              <a:off x="3888" y="2496"/>
              <a:ext cx="0" cy="62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3886200" y="4616450"/>
            <a:ext cx="1295400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6600"/>
                </a:solidFill>
              </a:rPr>
              <a:t>origin</a:t>
            </a:r>
          </a:p>
        </p:txBody>
      </p:sp>
      <p:sp>
        <p:nvSpPr>
          <p:cNvPr id="14352" name="Oval 16"/>
          <p:cNvSpPr>
            <a:spLocks noChangeArrowheads="1"/>
          </p:cNvSpPr>
          <p:nvPr/>
        </p:nvSpPr>
        <p:spPr bwMode="auto">
          <a:xfrm>
            <a:off x="5837238" y="4025900"/>
            <a:ext cx="182562" cy="18256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261938" y="2100263"/>
            <a:ext cx="3200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Arial" charset="0"/>
              </a:rPr>
              <a:t>René Descartes (1596-1650)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762000" y="381000"/>
            <a:ext cx="7620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accent2"/>
                </a:solidFill>
                <a:latin typeface="Arial" charset="0"/>
              </a:rPr>
              <a:t>Points and their Coordinates</a:t>
            </a:r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 flipV="1">
            <a:off x="5181600" y="4206875"/>
            <a:ext cx="655638" cy="51752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1" grpId="1" animBg="1"/>
      <p:bldP spid="14352" grpId="0" animBg="1"/>
      <p:bldP spid="1435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/>
              <a:t>Cartesian Coordinate Plane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3048000" cy="5638800"/>
          </a:xfrm>
        </p:spPr>
        <p:txBody>
          <a:bodyPr/>
          <a:lstStyle/>
          <a:p>
            <a:r>
              <a:rPr lang="en-US" sz="2900" dirty="0" smtClean="0"/>
              <a:t>We can describe the location of a point on the grid by identifying how far </a:t>
            </a:r>
            <a:r>
              <a:rPr lang="en-US" sz="2900" b="1" dirty="0" smtClean="0"/>
              <a:t>right or </a:t>
            </a:r>
            <a:r>
              <a:rPr lang="en-US" sz="2900" b="1" smtClean="0"/>
              <a:t>left</a:t>
            </a:r>
            <a:r>
              <a:rPr lang="en-US" sz="2900" smtClean="0"/>
              <a:t> it </a:t>
            </a:r>
            <a:r>
              <a:rPr lang="en-US" sz="2900" dirty="0" smtClean="0"/>
              <a:t>is (position on the x axis)</a:t>
            </a:r>
          </a:p>
          <a:p>
            <a:r>
              <a:rPr lang="en-US" sz="2900" dirty="0" smtClean="0"/>
              <a:t>and how far </a:t>
            </a:r>
            <a:r>
              <a:rPr lang="en-US" sz="2900" b="1" dirty="0" smtClean="0"/>
              <a:t>up or down</a:t>
            </a:r>
            <a:r>
              <a:rPr lang="en-US" sz="2900" dirty="0" smtClean="0"/>
              <a:t> it is (position on the y axis)</a:t>
            </a:r>
            <a:endParaRPr lang="en-CA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304800" y="228600"/>
            <a:ext cx="6081713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Arial" charset="0"/>
              </a:rPr>
              <a:t>The Cartesian Plane is divided into </a:t>
            </a:r>
            <a:r>
              <a:rPr lang="en-US" sz="3600" b="1" i="1" dirty="0">
                <a:solidFill>
                  <a:schemeClr val="accent2"/>
                </a:solidFill>
                <a:latin typeface="Arial" charset="0"/>
              </a:rPr>
              <a:t>four</a:t>
            </a:r>
            <a:r>
              <a:rPr lang="en-US" sz="3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600" b="1" i="1" dirty="0">
                <a:solidFill>
                  <a:schemeClr val="accent2"/>
                </a:solidFill>
                <a:latin typeface="Arial" charset="0"/>
              </a:rPr>
              <a:t>quadrants</a:t>
            </a:r>
            <a:r>
              <a:rPr lang="en-US" sz="3600" b="1" dirty="0">
                <a:latin typeface="Arial" charset="0"/>
              </a:rPr>
              <a:t>.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6886575" y="2359025"/>
            <a:ext cx="581025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/>
              <a:t>I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4424363" y="2349500"/>
            <a:ext cx="681037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/>
              <a:t>II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4343400" y="4768850"/>
            <a:ext cx="762000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/>
              <a:t>III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6858000" y="4813300"/>
            <a:ext cx="838200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/>
              <a:t>IV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0" grpId="0" animBg="1"/>
      <p:bldP spid="8211" grpId="0" animBg="1"/>
      <p:bldP spid="8212" grpId="0" animBg="1"/>
      <p:bldP spid="82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304800" y="228600"/>
            <a:ext cx="6081713" cy="10064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Arial" charset="0"/>
              </a:rPr>
              <a:t>The Cartesian Plane is divided into </a:t>
            </a:r>
            <a:r>
              <a:rPr lang="en-US" sz="3600" b="1" i="1" dirty="0">
                <a:solidFill>
                  <a:schemeClr val="accent2"/>
                </a:solidFill>
                <a:latin typeface="Arial" charset="0"/>
              </a:rPr>
              <a:t>four</a:t>
            </a:r>
            <a:r>
              <a:rPr lang="en-US" sz="36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600" b="1" i="1" dirty="0">
                <a:solidFill>
                  <a:schemeClr val="accent2"/>
                </a:solidFill>
                <a:latin typeface="Arial" charset="0"/>
              </a:rPr>
              <a:t>quadrants</a:t>
            </a:r>
            <a:r>
              <a:rPr lang="en-US" sz="3600" b="1" dirty="0" smtClean="0">
                <a:latin typeface="Arial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3600" dirty="0" smtClean="0"/>
              <a:t>I (+, +)</a:t>
            </a:r>
          </a:p>
          <a:p>
            <a:pPr>
              <a:spcBef>
                <a:spcPct val="50000"/>
              </a:spcBef>
            </a:pPr>
            <a:r>
              <a:rPr lang="en-US" sz="3600" dirty="0" smtClean="0"/>
              <a:t>II (-, +)</a:t>
            </a:r>
          </a:p>
          <a:p>
            <a:pPr>
              <a:spcBef>
                <a:spcPct val="50000"/>
              </a:spcBef>
            </a:pPr>
            <a:r>
              <a:rPr lang="en-US" sz="3600" dirty="0" smtClean="0"/>
              <a:t>III (-, -)</a:t>
            </a:r>
          </a:p>
          <a:p>
            <a:pPr>
              <a:spcBef>
                <a:spcPct val="50000"/>
              </a:spcBef>
            </a:pPr>
            <a:r>
              <a:rPr lang="en-US" sz="3600" smtClean="0"/>
              <a:t>IV (+, -)</a:t>
            </a:r>
            <a:endParaRPr lang="en-US" sz="3600" dirty="0" smtClean="0"/>
          </a:p>
          <a:p>
            <a:pPr>
              <a:spcBef>
                <a:spcPct val="50000"/>
              </a:spcBef>
            </a:pPr>
            <a:endParaRPr lang="en-US" sz="3600" dirty="0" smtClean="0"/>
          </a:p>
          <a:p>
            <a:pPr>
              <a:spcBef>
                <a:spcPct val="50000"/>
              </a:spcBef>
            </a:pPr>
            <a:endParaRPr lang="en-US" sz="3600" dirty="0" smtClean="0"/>
          </a:p>
          <a:p>
            <a:pPr>
              <a:spcBef>
                <a:spcPct val="50000"/>
              </a:spcBef>
            </a:pPr>
            <a:endParaRPr lang="en-US" sz="3600" dirty="0" smtClean="0"/>
          </a:p>
          <a:p>
            <a:pPr>
              <a:spcBef>
                <a:spcPct val="50000"/>
              </a:spcBef>
            </a:pPr>
            <a:endParaRPr lang="en-US" sz="3600" dirty="0" smtClean="0"/>
          </a:p>
          <a:p>
            <a:pPr>
              <a:spcBef>
                <a:spcPct val="50000"/>
              </a:spcBef>
            </a:pPr>
            <a:endParaRPr lang="en-US" sz="3600" b="1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sz="3600" b="1" dirty="0" smtClean="0">
              <a:latin typeface="Arial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6886575" y="2359025"/>
            <a:ext cx="581025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/>
              <a:t>I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4424363" y="2349500"/>
            <a:ext cx="681037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/>
              <a:t>II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4343400" y="4768850"/>
            <a:ext cx="762000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/>
              <a:t>III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6858000" y="4813300"/>
            <a:ext cx="838200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/>
              <a:t>IV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0" grpId="0" animBg="1"/>
      <p:bldP spid="8211" grpId="0" animBg="1"/>
      <p:bldP spid="8212" grpId="0" animBg="1"/>
      <p:bldP spid="82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62000" y="1524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Arial" charset="0"/>
              </a:rPr>
              <a:t>Plotting Points in the Cartesian Plane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85800" y="742950"/>
            <a:ext cx="7848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(5, 6) is an example of an </a:t>
            </a:r>
            <a:r>
              <a:rPr lang="en-US" sz="3200">
                <a:solidFill>
                  <a:srgbClr val="CC0000"/>
                </a:solidFill>
                <a:latin typeface="Arial" charset="0"/>
              </a:rPr>
              <a:t>ordered pair.</a:t>
            </a:r>
          </a:p>
        </p:txBody>
      </p:sp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728663" y="1371600"/>
            <a:ext cx="2438400" cy="1738313"/>
            <a:chOff x="432" y="1056"/>
            <a:chExt cx="1536" cy="1095"/>
          </a:xfrm>
        </p:grpSpPr>
        <p:sp>
          <p:nvSpPr>
            <p:cNvPr id="3079" name="Line 7"/>
            <p:cNvSpPr>
              <a:spLocks noChangeShapeType="1"/>
            </p:cNvSpPr>
            <p:nvPr/>
          </p:nvSpPr>
          <p:spPr bwMode="auto">
            <a:xfrm flipV="1">
              <a:off x="624" y="1056"/>
              <a:ext cx="0" cy="720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080" name="Text Box 8"/>
            <p:cNvSpPr txBox="1">
              <a:spLocks noChangeArrowheads="1"/>
            </p:cNvSpPr>
            <p:nvPr/>
          </p:nvSpPr>
          <p:spPr bwMode="auto">
            <a:xfrm>
              <a:off x="432" y="1824"/>
              <a:ext cx="15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>
                  <a:latin typeface="Arial" charset="0"/>
                </a:rPr>
                <a:t>x</a:t>
              </a:r>
              <a:r>
                <a:rPr lang="en-US">
                  <a:latin typeface="Arial" charset="0"/>
                </a:rPr>
                <a:t> coordinate</a:t>
              </a:r>
            </a:p>
          </p:txBody>
        </p:sp>
      </p:grpSp>
      <p:grpSp>
        <p:nvGrpSpPr>
          <p:cNvPr id="3084" name="Group 12"/>
          <p:cNvGrpSpPr>
            <a:grpSpLocks/>
          </p:cNvGrpSpPr>
          <p:nvPr/>
        </p:nvGrpSpPr>
        <p:grpSpPr bwMode="auto">
          <a:xfrm>
            <a:off x="1371600" y="1371600"/>
            <a:ext cx="2514600" cy="1052513"/>
            <a:chOff x="864" y="1056"/>
            <a:chExt cx="1584" cy="663"/>
          </a:xfrm>
        </p:grpSpPr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 flipV="1">
              <a:off x="960" y="1056"/>
              <a:ext cx="0" cy="336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083" name="Text Box 11"/>
            <p:cNvSpPr txBox="1">
              <a:spLocks noChangeArrowheads="1"/>
            </p:cNvSpPr>
            <p:nvPr/>
          </p:nvSpPr>
          <p:spPr bwMode="auto">
            <a:xfrm>
              <a:off x="864" y="1392"/>
              <a:ext cx="1584" cy="3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>
                  <a:latin typeface="Arial" charset="0"/>
                </a:rPr>
                <a:t>y</a:t>
              </a:r>
              <a:r>
                <a:rPr lang="en-US">
                  <a:latin typeface="Arial" charset="0"/>
                </a:rPr>
                <a:t> coordinate</a:t>
              </a:r>
            </a:p>
          </p:txBody>
        </p:sp>
      </p:grpSp>
      <p:sp>
        <p:nvSpPr>
          <p:cNvPr id="3087" name="Oval 15"/>
          <p:cNvSpPr>
            <a:spLocks noChangeArrowheads="1"/>
          </p:cNvSpPr>
          <p:nvPr/>
        </p:nvSpPr>
        <p:spPr bwMode="auto">
          <a:xfrm>
            <a:off x="7358063" y="2257425"/>
            <a:ext cx="152400" cy="152400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7467600" y="194945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(5, 6)</a:t>
            </a:r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 flipV="1">
            <a:off x="5915025" y="4114800"/>
            <a:ext cx="1552575" cy="4763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6781800" y="4297363"/>
            <a:ext cx="45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 flipH="1" flipV="1">
            <a:off x="7405688" y="2438400"/>
            <a:ext cx="0" cy="1681163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7362825" y="2771775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accent2"/>
                </a:solidFill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utoUpdateAnimBg="0"/>
      <p:bldP spid="3087" grpId="0" animBg="1"/>
      <p:bldP spid="3088" grpId="0" autoUpdateAnimBg="0"/>
      <p:bldP spid="3085" grpId="0" animBg="1"/>
      <p:bldP spid="3090" grpId="0"/>
      <p:bldP spid="3086" grpId="0" animBg="1"/>
      <p:bldP spid="309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304800" y="228600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  <a:latin typeface="Arial" charset="0"/>
              </a:rPr>
              <a:t>Plotting Points in the Cartesian Plane</a:t>
            </a: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647700" y="838200"/>
            <a:ext cx="7848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</a:rPr>
              <a:t>(5, 6) is an example of an </a:t>
            </a:r>
            <a:r>
              <a:rPr lang="en-US" sz="3200" dirty="0">
                <a:solidFill>
                  <a:srgbClr val="CC0000"/>
                </a:solidFill>
                <a:latin typeface="Arial" charset="0"/>
              </a:rPr>
              <a:t>ordered pair.</a:t>
            </a:r>
          </a:p>
        </p:txBody>
      </p:sp>
      <p:grpSp>
        <p:nvGrpSpPr>
          <p:cNvPr id="5151" name="Group 31"/>
          <p:cNvGrpSpPr>
            <a:grpSpLocks/>
          </p:cNvGrpSpPr>
          <p:nvPr/>
        </p:nvGrpSpPr>
        <p:grpSpPr bwMode="auto">
          <a:xfrm>
            <a:off x="728663" y="1371600"/>
            <a:ext cx="2438400" cy="1738313"/>
            <a:chOff x="432" y="1056"/>
            <a:chExt cx="1536" cy="1095"/>
          </a:xfrm>
        </p:grpSpPr>
        <p:sp>
          <p:nvSpPr>
            <p:cNvPr id="5152" name="Line 32"/>
            <p:cNvSpPr>
              <a:spLocks noChangeShapeType="1"/>
            </p:cNvSpPr>
            <p:nvPr/>
          </p:nvSpPr>
          <p:spPr bwMode="auto">
            <a:xfrm flipV="1">
              <a:off x="624" y="1056"/>
              <a:ext cx="0" cy="720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5153" name="Text Box 33"/>
            <p:cNvSpPr txBox="1">
              <a:spLocks noChangeArrowheads="1"/>
            </p:cNvSpPr>
            <p:nvPr/>
          </p:nvSpPr>
          <p:spPr bwMode="auto">
            <a:xfrm>
              <a:off x="432" y="1824"/>
              <a:ext cx="15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>
                  <a:latin typeface="Arial" charset="0"/>
                </a:rPr>
                <a:t>x</a:t>
              </a:r>
              <a:r>
                <a:rPr lang="en-US">
                  <a:latin typeface="Arial" charset="0"/>
                </a:rPr>
                <a:t> coordinate</a:t>
              </a:r>
            </a:p>
          </p:txBody>
        </p:sp>
      </p:grpSp>
      <p:grpSp>
        <p:nvGrpSpPr>
          <p:cNvPr id="5154" name="Group 34"/>
          <p:cNvGrpSpPr>
            <a:grpSpLocks/>
          </p:cNvGrpSpPr>
          <p:nvPr/>
        </p:nvGrpSpPr>
        <p:grpSpPr bwMode="auto">
          <a:xfrm>
            <a:off x="1371600" y="1371600"/>
            <a:ext cx="2514600" cy="1052513"/>
            <a:chOff x="864" y="1056"/>
            <a:chExt cx="1584" cy="663"/>
          </a:xfrm>
        </p:grpSpPr>
        <p:sp>
          <p:nvSpPr>
            <p:cNvPr id="5155" name="Line 35"/>
            <p:cNvSpPr>
              <a:spLocks noChangeShapeType="1"/>
            </p:cNvSpPr>
            <p:nvPr/>
          </p:nvSpPr>
          <p:spPr bwMode="auto">
            <a:xfrm flipV="1">
              <a:off x="960" y="1056"/>
              <a:ext cx="0" cy="336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5156" name="Text Box 36"/>
            <p:cNvSpPr txBox="1">
              <a:spLocks noChangeArrowheads="1"/>
            </p:cNvSpPr>
            <p:nvPr/>
          </p:nvSpPr>
          <p:spPr bwMode="auto">
            <a:xfrm>
              <a:off x="864" y="1392"/>
              <a:ext cx="1584" cy="3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 dirty="0">
                  <a:latin typeface="Arial" charset="0"/>
                </a:rPr>
                <a:t>y</a:t>
              </a:r>
              <a:r>
                <a:rPr lang="en-US" dirty="0">
                  <a:latin typeface="Arial" charset="0"/>
                </a:rPr>
                <a:t> coordinate</a:t>
              </a:r>
            </a:p>
          </p:txBody>
        </p:sp>
      </p:grpSp>
      <p:sp>
        <p:nvSpPr>
          <p:cNvPr id="5157" name="Oval 37"/>
          <p:cNvSpPr>
            <a:spLocks noChangeArrowheads="1"/>
          </p:cNvSpPr>
          <p:nvPr/>
        </p:nvSpPr>
        <p:spPr bwMode="auto">
          <a:xfrm>
            <a:off x="7358063" y="2257425"/>
            <a:ext cx="152400" cy="152400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7467600" y="194945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/>
              <a:t>(5, 6)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0" grpId="0"/>
      <p:bldP spid="5157" grpId="0" animBg="1"/>
      <p:bldP spid="51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838200" y="242888"/>
            <a:ext cx="152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i="1">
                <a:latin typeface="Arial" charset="0"/>
              </a:rPr>
              <a:t>(x, y)</a:t>
            </a:r>
          </a:p>
        </p:txBody>
      </p:sp>
      <p:grpSp>
        <p:nvGrpSpPr>
          <p:cNvPr id="15364" name="Group 4"/>
          <p:cNvGrpSpPr>
            <a:grpSpLocks/>
          </p:cNvGrpSpPr>
          <p:nvPr/>
        </p:nvGrpSpPr>
        <p:grpSpPr bwMode="auto">
          <a:xfrm>
            <a:off x="762000" y="947738"/>
            <a:ext cx="2133600" cy="1704975"/>
            <a:chOff x="480" y="597"/>
            <a:chExt cx="1344" cy="1074"/>
          </a:xfrm>
        </p:grpSpPr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 flipV="1">
              <a:off x="768" y="597"/>
              <a:ext cx="0" cy="81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5366" name="Text Box 6"/>
            <p:cNvSpPr txBox="1">
              <a:spLocks noChangeArrowheads="1"/>
            </p:cNvSpPr>
            <p:nvPr/>
          </p:nvSpPr>
          <p:spPr bwMode="auto">
            <a:xfrm>
              <a:off x="480" y="1344"/>
              <a:ext cx="13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in the door</a:t>
              </a:r>
            </a:p>
          </p:txBody>
        </p:sp>
      </p:grpSp>
      <p:grpSp>
        <p:nvGrpSpPr>
          <p:cNvPr id="15367" name="Group 7"/>
          <p:cNvGrpSpPr>
            <a:grpSpLocks/>
          </p:cNvGrpSpPr>
          <p:nvPr/>
        </p:nvGrpSpPr>
        <p:grpSpPr bwMode="auto">
          <a:xfrm>
            <a:off x="1524000" y="957263"/>
            <a:ext cx="2819400" cy="1052512"/>
            <a:chOff x="912" y="576"/>
            <a:chExt cx="1776" cy="663"/>
          </a:xfrm>
        </p:grpSpPr>
        <p:sp>
          <p:nvSpPr>
            <p:cNvPr id="15368" name="Text Box 8"/>
            <p:cNvSpPr txBox="1">
              <a:spLocks noChangeArrowheads="1"/>
            </p:cNvSpPr>
            <p:nvPr/>
          </p:nvSpPr>
          <p:spPr bwMode="auto">
            <a:xfrm>
              <a:off x="912" y="912"/>
              <a:ext cx="1776" cy="3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up the elevator</a:t>
              </a:r>
            </a:p>
          </p:txBody>
        </p:sp>
        <p:sp>
          <p:nvSpPr>
            <p:cNvPr id="15369" name="Line 9"/>
            <p:cNvSpPr>
              <a:spLocks noChangeShapeType="1"/>
            </p:cNvSpPr>
            <p:nvPr/>
          </p:nvSpPr>
          <p:spPr bwMode="auto">
            <a:xfrm flipV="1">
              <a:off x="1056" y="576"/>
              <a:ext cx="0" cy="38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514600" y="381000"/>
            <a:ext cx="609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Arial" charset="0"/>
              </a:rPr>
              <a:t>It is like entering a hotel …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838200" y="30480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Arial" charset="0"/>
              </a:rPr>
              <a:t>(– 3, 4)</a:t>
            </a:r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H="1">
            <a:off x="4981575" y="4108450"/>
            <a:ext cx="942975" cy="635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flipV="1">
            <a:off x="5029200" y="2971800"/>
            <a:ext cx="0" cy="112395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15375" name="Group 15"/>
          <p:cNvGrpSpPr>
            <a:grpSpLocks/>
          </p:cNvGrpSpPr>
          <p:nvPr/>
        </p:nvGrpSpPr>
        <p:grpSpPr bwMode="auto">
          <a:xfrm>
            <a:off x="3519488" y="2468563"/>
            <a:ext cx="2286000" cy="579437"/>
            <a:chOff x="2295" y="1423"/>
            <a:chExt cx="1440" cy="365"/>
          </a:xfrm>
        </p:grpSpPr>
        <p:sp>
          <p:nvSpPr>
            <p:cNvPr id="15376" name="Oval 16"/>
            <p:cNvSpPr>
              <a:spLocks noChangeArrowheads="1"/>
            </p:cNvSpPr>
            <p:nvPr/>
          </p:nvSpPr>
          <p:spPr bwMode="auto">
            <a:xfrm>
              <a:off x="3195" y="1662"/>
              <a:ext cx="96" cy="9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377" name="Text Box 17"/>
            <p:cNvSpPr txBox="1">
              <a:spLocks noChangeArrowheads="1"/>
            </p:cNvSpPr>
            <p:nvPr/>
          </p:nvSpPr>
          <p:spPr bwMode="auto">
            <a:xfrm>
              <a:off x="2295" y="1423"/>
              <a:ext cx="144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/>
                <a:t>(– 3, 4)</a:t>
              </a:r>
            </a:p>
          </p:txBody>
        </p:sp>
      </p:grpSp>
      <p:grpSp>
        <p:nvGrpSpPr>
          <p:cNvPr id="15378" name="Group 18"/>
          <p:cNvGrpSpPr>
            <a:grpSpLocks/>
          </p:cNvGrpSpPr>
          <p:nvPr/>
        </p:nvGrpSpPr>
        <p:grpSpPr bwMode="auto">
          <a:xfrm>
            <a:off x="1066800" y="3673475"/>
            <a:ext cx="2133600" cy="1704975"/>
            <a:chOff x="480" y="597"/>
            <a:chExt cx="1344" cy="1074"/>
          </a:xfrm>
        </p:grpSpPr>
        <p:sp>
          <p:nvSpPr>
            <p:cNvPr id="15379" name="Line 19"/>
            <p:cNvSpPr>
              <a:spLocks noChangeShapeType="1"/>
            </p:cNvSpPr>
            <p:nvPr/>
          </p:nvSpPr>
          <p:spPr bwMode="auto">
            <a:xfrm flipV="1">
              <a:off x="768" y="597"/>
              <a:ext cx="0" cy="81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5380" name="Text Box 20"/>
            <p:cNvSpPr txBox="1">
              <a:spLocks noChangeArrowheads="1"/>
            </p:cNvSpPr>
            <p:nvPr/>
          </p:nvSpPr>
          <p:spPr bwMode="auto">
            <a:xfrm>
              <a:off x="480" y="1344"/>
              <a:ext cx="13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left 3</a:t>
              </a:r>
            </a:p>
          </p:txBody>
        </p:sp>
      </p:grpSp>
      <p:grpSp>
        <p:nvGrpSpPr>
          <p:cNvPr id="15381" name="Group 21"/>
          <p:cNvGrpSpPr>
            <a:grpSpLocks/>
          </p:cNvGrpSpPr>
          <p:nvPr/>
        </p:nvGrpSpPr>
        <p:grpSpPr bwMode="auto">
          <a:xfrm>
            <a:off x="1981200" y="3733800"/>
            <a:ext cx="2819400" cy="1052513"/>
            <a:chOff x="912" y="576"/>
            <a:chExt cx="1776" cy="663"/>
          </a:xfrm>
        </p:grpSpPr>
        <p:sp>
          <p:nvSpPr>
            <p:cNvPr id="15382" name="Text Box 22"/>
            <p:cNvSpPr txBox="1">
              <a:spLocks noChangeArrowheads="1"/>
            </p:cNvSpPr>
            <p:nvPr/>
          </p:nvSpPr>
          <p:spPr bwMode="auto">
            <a:xfrm>
              <a:off x="912" y="912"/>
              <a:ext cx="177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up 4</a:t>
              </a:r>
            </a:p>
          </p:txBody>
        </p:sp>
        <p:sp>
          <p:nvSpPr>
            <p:cNvPr id="15383" name="Line 23"/>
            <p:cNvSpPr>
              <a:spLocks noChangeShapeType="1"/>
            </p:cNvSpPr>
            <p:nvPr/>
          </p:nvSpPr>
          <p:spPr bwMode="auto">
            <a:xfrm flipV="1">
              <a:off x="1056" y="576"/>
              <a:ext cx="0" cy="38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pic>
        <p:nvPicPr>
          <p:cNvPr id="15384" name="Picture 24" descr="AG00112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91063" y="3332163"/>
            <a:ext cx="263525" cy="560387"/>
          </a:xfrm>
          <a:prstGeom prst="rect">
            <a:avLst/>
          </a:prstGeom>
          <a:noFill/>
        </p:spPr>
      </p:pic>
      <p:pic>
        <p:nvPicPr>
          <p:cNvPr id="15385" name="Picture 25" descr="AG00111_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4463" y="4260850"/>
            <a:ext cx="560387" cy="2635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0" grpId="0" autoUpdateAnimBg="0"/>
      <p:bldP spid="15371" grpId="0" autoUpdateAnimBg="0"/>
      <p:bldP spid="15373" grpId="0" animBg="1"/>
      <p:bldP spid="1537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33400" y="273050"/>
            <a:ext cx="7543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6600"/>
                </a:solidFill>
                <a:latin typeface="Arial" charset="0"/>
              </a:rPr>
              <a:t>Plot the following points.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95313" y="1143000"/>
            <a:ext cx="213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latin typeface="Arial" charset="0"/>
              </a:rPr>
              <a:t>A</a:t>
            </a:r>
            <a:r>
              <a:rPr lang="en-US" sz="3200" b="1">
                <a:latin typeface="Arial" charset="0"/>
              </a:rPr>
              <a:t>(– 4, 6)</a:t>
            </a:r>
            <a:r>
              <a:rPr lang="en-US" sz="3600"/>
              <a:t> </a:t>
            </a:r>
          </a:p>
        </p:txBody>
      </p:sp>
      <p:grpSp>
        <p:nvGrpSpPr>
          <p:cNvPr id="16418" name="Group 34"/>
          <p:cNvGrpSpPr>
            <a:grpSpLocks/>
          </p:cNvGrpSpPr>
          <p:nvPr/>
        </p:nvGrpSpPr>
        <p:grpSpPr bwMode="auto">
          <a:xfrm>
            <a:off x="4724400" y="2362200"/>
            <a:ext cx="1206500" cy="1739900"/>
            <a:chOff x="2976" y="1488"/>
            <a:chExt cx="760" cy="1096"/>
          </a:xfrm>
        </p:grpSpPr>
        <p:sp>
          <p:nvSpPr>
            <p:cNvPr id="16390" name="Line 6"/>
            <p:cNvSpPr>
              <a:spLocks noChangeShapeType="1"/>
            </p:cNvSpPr>
            <p:nvPr/>
          </p:nvSpPr>
          <p:spPr bwMode="auto">
            <a:xfrm flipH="1">
              <a:off x="2976" y="2584"/>
              <a:ext cx="76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6391" name="Line 7"/>
            <p:cNvSpPr>
              <a:spLocks noChangeShapeType="1"/>
            </p:cNvSpPr>
            <p:nvPr/>
          </p:nvSpPr>
          <p:spPr bwMode="auto">
            <a:xfrm flipH="1" flipV="1">
              <a:off x="2976" y="1488"/>
              <a:ext cx="0" cy="108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4660900" y="2260600"/>
            <a:ext cx="152400" cy="1524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535363" y="1985963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A</a:t>
            </a:r>
            <a:r>
              <a:rPr lang="en-US" sz="2400"/>
              <a:t>(– 4, 6)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609600" y="1905000"/>
            <a:ext cx="220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latin typeface="Arial" charset="0"/>
              </a:rPr>
              <a:t>B</a:t>
            </a:r>
            <a:r>
              <a:rPr lang="en-US" sz="3200" b="1">
                <a:latin typeface="Arial" charset="0"/>
              </a:rPr>
              <a:t>(2, – 3)</a:t>
            </a:r>
            <a:r>
              <a:rPr lang="en-US" sz="3600"/>
              <a:t> </a:t>
            </a:r>
          </a:p>
        </p:txBody>
      </p:sp>
      <p:grpSp>
        <p:nvGrpSpPr>
          <p:cNvPr id="16419" name="Group 35"/>
          <p:cNvGrpSpPr>
            <a:grpSpLocks/>
          </p:cNvGrpSpPr>
          <p:nvPr/>
        </p:nvGrpSpPr>
        <p:grpSpPr bwMode="auto">
          <a:xfrm>
            <a:off x="5943600" y="4100513"/>
            <a:ext cx="609600" cy="852487"/>
            <a:chOff x="3744" y="2583"/>
            <a:chExt cx="384" cy="537"/>
          </a:xfrm>
        </p:grpSpPr>
        <p:sp>
          <p:nvSpPr>
            <p:cNvPr id="16397" name="Line 13"/>
            <p:cNvSpPr>
              <a:spLocks noChangeShapeType="1"/>
            </p:cNvSpPr>
            <p:nvPr/>
          </p:nvSpPr>
          <p:spPr bwMode="auto">
            <a:xfrm flipV="1">
              <a:off x="3744" y="2583"/>
              <a:ext cx="384" cy="9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6398" name="Line 14"/>
            <p:cNvSpPr>
              <a:spLocks noChangeShapeType="1"/>
            </p:cNvSpPr>
            <p:nvPr/>
          </p:nvSpPr>
          <p:spPr bwMode="auto">
            <a:xfrm>
              <a:off x="4128" y="2601"/>
              <a:ext cx="0" cy="519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6400" name="Oval 16"/>
          <p:cNvSpPr>
            <a:spLocks noChangeArrowheads="1"/>
          </p:cNvSpPr>
          <p:nvPr/>
        </p:nvSpPr>
        <p:spPr bwMode="auto">
          <a:xfrm>
            <a:off x="6477000" y="4940300"/>
            <a:ext cx="152400" cy="1524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6500813" y="4981575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B</a:t>
            </a:r>
            <a:r>
              <a:rPr lang="en-US" sz="2400"/>
              <a:t>(2, – 3)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609600" y="2698750"/>
            <a:ext cx="228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latin typeface="Arial" charset="0"/>
              </a:rPr>
              <a:t>C</a:t>
            </a:r>
            <a:r>
              <a:rPr lang="en-US" sz="3200" b="1">
                <a:latin typeface="Arial" charset="0"/>
              </a:rPr>
              <a:t>(– 6, – 4)</a:t>
            </a:r>
            <a:r>
              <a:rPr lang="en-US" sz="3200" b="1"/>
              <a:t> </a:t>
            </a:r>
          </a:p>
        </p:txBody>
      </p:sp>
      <p:grpSp>
        <p:nvGrpSpPr>
          <p:cNvPr id="16420" name="Group 36"/>
          <p:cNvGrpSpPr>
            <a:grpSpLocks/>
          </p:cNvGrpSpPr>
          <p:nvPr/>
        </p:nvGrpSpPr>
        <p:grpSpPr bwMode="auto">
          <a:xfrm>
            <a:off x="4152900" y="4114800"/>
            <a:ext cx="1714500" cy="1143000"/>
            <a:chOff x="2616" y="2592"/>
            <a:chExt cx="1080" cy="720"/>
          </a:xfrm>
        </p:grpSpPr>
        <p:sp>
          <p:nvSpPr>
            <p:cNvPr id="16404" name="Line 20"/>
            <p:cNvSpPr>
              <a:spLocks noChangeShapeType="1"/>
            </p:cNvSpPr>
            <p:nvPr/>
          </p:nvSpPr>
          <p:spPr bwMode="auto">
            <a:xfrm flipH="1">
              <a:off x="2624" y="2592"/>
              <a:ext cx="107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6405" name="Line 21"/>
            <p:cNvSpPr>
              <a:spLocks noChangeShapeType="1"/>
            </p:cNvSpPr>
            <p:nvPr/>
          </p:nvSpPr>
          <p:spPr bwMode="auto">
            <a:xfrm flipH="1">
              <a:off x="2616" y="2592"/>
              <a:ext cx="0" cy="72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6407" name="Oval 23"/>
          <p:cNvSpPr>
            <a:spLocks noChangeArrowheads="1"/>
          </p:cNvSpPr>
          <p:nvPr/>
        </p:nvSpPr>
        <p:spPr bwMode="auto">
          <a:xfrm>
            <a:off x="4089400" y="5207000"/>
            <a:ext cx="152400" cy="1524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2514600" y="4905375"/>
            <a:ext cx="15240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i="1"/>
              <a:t>C</a:t>
            </a:r>
            <a:r>
              <a:rPr lang="en-US" sz="2400"/>
              <a:t>(– 6, – 4)</a:t>
            </a: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609600" y="3536950"/>
            <a:ext cx="220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latin typeface="Arial" charset="0"/>
              </a:rPr>
              <a:t>D</a:t>
            </a:r>
            <a:r>
              <a:rPr lang="en-US" sz="3200" b="1">
                <a:latin typeface="Arial" charset="0"/>
              </a:rPr>
              <a:t>(7, 3)</a:t>
            </a:r>
          </a:p>
        </p:txBody>
      </p:sp>
      <p:grpSp>
        <p:nvGrpSpPr>
          <p:cNvPr id="16421" name="Group 37"/>
          <p:cNvGrpSpPr>
            <a:grpSpLocks/>
          </p:cNvGrpSpPr>
          <p:nvPr/>
        </p:nvGrpSpPr>
        <p:grpSpPr bwMode="auto">
          <a:xfrm>
            <a:off x="5943600" y="3276600"/>
            <a:ext cx="2070100" cy="838200"/>
            <a:chOff x="3744" y="2064"/>
            <a:chExt cx="1304" cy="528"/>
          </a:xfrm>
        </p:grpSpPr>
        <p:sp>
          <p:nvSpPr>
            <p:cNvPr id="16411" name="Line 27"/>
            <p:cNvSpPr>
              <a:spLocks noChangeShapeType="1"/>
            </p:cNvSpPr>
            <p:nvPr/>
          </p:nvSpPr>
          <p:spPr bwMode="auto">
            <a:xfrm>
              <a:off x="3744" y="2592"/>
              <a:ext cx="1296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6412" name="Line 28"/>
            <p:cNvSpPr>
              <a:spLocks noChangeShapeType="1"/>
            </p:cNvSpPr>
            <p:nvPr/>
          </p:nvSpPr>
          <p:spPr bwMode="auto">
            <a:xfrm flipH="1" flipV="1">
              <a:off x="5048" y="2064"/>
              <a:ext cx="0" cy="51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6414" name="Oval 30"/>
          <p:cNvSpPr>
            <a:spLocks noChangeArrowheads="1"/>
          </p:cNvSpPr>
          <p:nvPr/>
        </p:nvSpPr>
        <p:spPr bwMode="auto">
          <a:xfrm>
            <a:off x="7937500" y="3136900"/>
            <a:ext cx="152400" cy="1524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6934200" y="2852738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D</a:t>
            </a:r>
            <a:r>
              <a:rPr lang="en-US" sz="2400"/>
              <a:t>(7, 3)</a:t>
            </a: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228600" y="5486400"/>
            <a:ext cx="78486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  <a:latin typeface="Arial" charset="0"/>
              </a:rPr>
              <a:t>These points all lie in different quadrants.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4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64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 animBg="1"/>
      <p:bldP spid="16394" grpId="0"/>
      <p:bldP spid="16395" grpId="0"/>
      <p:bldP spid="16400" grpId="0" animBg="1"/>
      <p:bldP spid="16401" grpId="0"/>
      <p:bldP spid="16402" grpId="0"/>
      <p:bldP spid="16407" grpId="0" animBg="1"/>
      <p:bldP spid="16408" grpId="0" animBg="1"/>
      <p:bldP spid="16409" grpId="0"/>
      <p:bldP spid="16414" grpId="0" animBg="1"/>
      <p:bldP spid="16415" grpId="0"/>
      <p:bldP spid="1641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7BAB006998547A251E5EC4E00B3CD" ma:contentTypeVersion="0" ma:contentTypeDescription="Create a new document." ma:contentTypeScope="" ma:versionID="45eb37fee1cc9246301d2d07249e784d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3A04E7EC-560F-4F46-877A-0F037D6444F4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F5ED0D3-85B7-4264-9801-012F2EEAF2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BBA6C4-97F2-4060-959A-14A5196871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348</Words>
  <Application>Microsoft Office PowerPoint</Application>
  <PresentationFormat>On-screen Show (4:3)</PresentationFormat>
  <Paragraphs>80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Cartesian Coordinate Plane</vt:lpstr>
      <vt:lpstr>Slide 2</vt:lpstr>
      <vt:lpstr>Cartesian Coordinate Plane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The Visual Classsroom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Maher</dc:creator>
  <cp:lastModifiedBy>Peel District School Board</cp:lastModifiedBy>
  <cp:revision>37</cp:revision>
  <dcterms:created xsi:type="dcterms:W3CDTF">2001-03-06T01:37:40Z</dcterms:created>
  <dcterms:modified xsi:type="dcterms:W3CDTF">2017-02-08T13:40:57Z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0x0101009A27BAB006998547A251E5EC4E00B3CD</vt:lpwstr>
  </property>
</Properties>
</file>